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8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383" r:id="rId2"/>
    <p:sldId id="363" r:id="rId3"/>
    <p:sldId id="372" r:id="rId4"/>
    <p:sldId id="365" r:id="rId5"/>
    <p:sldId id="352" r:id="rId6"/>
    <p:sldId id="376" r:id="rId7"/>
    <p:sldId id="384" r:id="rId8"/>
    <p:sldId id="377" r:id="rId9"/>
    <p:sldId id="374" r:id="rId10"/>
    <p:sldId id="379" r:id="rId11"/>
    <p:sldId id="380" r:id="rId12"/>
    <p:sldId id="381" r:id="rId13"/>
    <p:sldId id="387" r:id="rId14"/>
    <p:sldId id="388" r:id="rId15"/>
    <p:sldId id="351" r:id="rId16"/>
    <p:sldId id="356" r:id="rId17"/>
    <p:sldId id="389" r:id="rId18"/>
    <p:sldId id="390" r:id="rId1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7" autoAdjust="0"/>
    <p:restoredTop sz="87797" autoAdjust="0"/>
  </p:normalViewPr>
  <p:slideViewPr>
    <p:cSldViewPr>
      <p:cViewPr varScale="1">
        <p:scale>
          <a:sx n="80" d="100"/>
          <a:sy n="80" d="100"/>
        </p:scale>
        <p:origin x="157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149" cy="511031"/>
          </a:xfrm>
          <a:prstGeom prst="rect">
            <a:avLst/>
          </a:prstGeom>
        </p:spPr>
        <p:txBody>
          <a:bodyPr vert="horz" lIns="97347" tIns="48674" rIns="97347" bIns="4867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542" y="0"/>
            <a:ext cx="3076149" cy="511031"/>
          </a:xfrm>
          <a:prstGeom prst="rect">
            <a:avLst/>
          </a:prstGeom>
        </p:spPr>
        <p:txBody>
          <a:bodyPr vert="horz" lIns="97347" tIns="48674" rIns="97347" bIns="48674" rtlCol="0"/>
          <a:lstStyle>
            <a:lvl1pPr algn="r">
              <a:defRPr sz="1300"/>
            </a:lvl1pPr>
          </a:lstStyle>
          <a:p>
            <a:fld id="{5651952F-CFB7-4168-AC94-1DBAF4C15839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33"/>
            <a:ext cx="3076149" cy="511031"/>
          </a:xfrm>
          <a:prstGeom prst="rect">
            <a:avLst/>
          </a:prstGeom>
        </p:spPr>
        <p:txBody>
          <a:bodyPr vert="horz" lIns="97347" tIns="48674" rIns="97347" bIns="4867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542" y="9721833"/>
            <a:ext cx="3076149" cy="511031"/>
          </a:xfrm>
          <a:prstGeom prst="rect">
            <a:avLst/>
          </a:prstGeom>
        </p:spPr>
        <p:txBody>
          <a:bodyPr vert="horz" lIns="97347" tIns="48674" rIns="97347" bIns="48674" rtlCol="0" anchor="b"/>
          <a:lstStyle>
            <a:lvl1pPr algn="r">
              <a:defRPr sz="1300"/>
            </a:lvl1pPr>
          </a:lstStyle>
          <a:p>
            <a:fld id="{60ED026D-1FCB-4366-91D9-A5716CEAA3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35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149" cy="511031"/>
          </a:xfrm>
          <a:prstGeom prst="rect">
            <a:avLst/>
          </a:prstGeom>
        </p:spPr>
        <p:txBody>
          <a:bodyPr vert="horz" lIns="97347" tIns="48674" rIns="97347" bIns="4867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542" y="0"/>
            <a:ext cx="3076149" cy="511031"/>
          </a:xfrm>
          <a:prstGeom prst="rect">
            <a:avLst/>
          </a:prstGeom>
        </p:spPr>
        <p:txBody>
          <a:bodyPr vert="horz" lIns="97347" tIns="48674" rIns="97347" bIns="48674" rtlCol="0"/>
          <a:lstStyle>
            <a:lvl1pPr algn="r">
              <a:defRPr sz="1300"/>
            </a:lvl1pPr>
          </a:lstStyle>
          <a:p>
            <a:fld id="{F82A63FF-9E40-4E5C-85AA-D973A8B79BB9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47" tIns="48674" rIns="97347" bIns="486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53" y="4861792"/>
            <a:ext cx="5678796" cy="4604526"/>
          </a:xfrm>
          <a:prstGeom prst="rect">
            <a:avLst/>
          </a:prstGeom>
        </p:spPr>
        <p:txBody>
          <a:bodyPr vert="horz" lIns="97347" tIns="48674" rIns="97347" bIns="4867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33"/>
            <a:ext cx="3076149" cy="511031"/>
          </a:xfrm>
          <a:prstGeom prst="rect">
            <a:avLst/>
          </a:prstGeom>
        </p:spPr>
        <p:txBody>
          <a:bodyPr vert="horz" lIns="97347" tIns="48674" rIns="97347" bIns="4867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542" y="9721833"/>
            <a:ext cx="3076149" cy="511031"/>
          </a:xfrm>
          <a:prstGeom prst="rect">
            <a:avLst/>
          </a:prstGeom>
        </p:spPr>
        <p:txBody>
          <a:bodyPr vert="horz" lIns="97347" tIns="48674" rIns="97347" bIns="48674" rtlCol="0" anchor="b"/>
          <a:lstStyle>
            <a:lvl1pPr algn="r">
              <a:defRPr sz="1300"/>
            </a:lvl1pPr>
          </a:lstStyle>
          <a:p>
            <a:fld id="{F667799E-E931-44D6-BF13-135756777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IGERT Bioenergy program here at CSU</a:t>
            </a:r>
          </a:p>
          <a:p>
            <a:r>
              <a:rPr lang="en-US" dirty="0"/>
              <a:t>Work</a:t>
            </a:r>
            <a:r>
              <a:rPr lang="en-US" baseline="0" dirty="0"/>
              <a:t> in environmental sustainability and carbon accounting for bioenergy production</a:t>
            </a:r>
          </a:p>
          <a:p>
            <a:r>
              <a:rPr lang="en-US" baseline="0" dirty="0"/>
              <a:t>Funding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BIOGENIC GHG INTENSITY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7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N response on sandy soils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78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we’re using the upper limit of</a:t>
            </a:r>
            <a:r>
              <a:rPr lang="en-US" baseline="0" dirty="0"/>
              <a:t> the US interagency </a:t>
            </a:r>
            <a:r>
              <a:rPr lang="en-US" baseline="0"/>
              <a:t>SCC estimate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0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we have a well-validated, high-resolution </a:t>
            </a:r>
            <a:r>
              <a:rPr lang="en-US" baseline="0"/>
              <a:t>assessment methodology</a:t>
            </a:r>
          </a:p>
          <a:p>
            <a:endParaRPr lang="en-US"/>
          </a:p>
          <a:p>
            <a:r>
              <a:rPr lang="en-US" dirty="0"/>
              <a:t>EISA focuses</a:t>
            </a:r>
            <a:r>
              <a:rPr lang="en-US" baseline="0" dirty="0"/>
              <a:t> on previously-managed lands- what about new lands in marginal environments?</a:t>
            </a:r>
          </a:p>
          <a:p>
            <a:r>
              <a:rPr lang="en-US" baseline="0" dirty="0"/>
              <a:t>What about CRP only?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93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3-5% of landscape covers </a:t>
            </a:r>
            <a:r>
              <a:rPr lang="en-US" dirty="0" err="1"/>
              <a:t>Abengoa</a:t>
            </a:r>
            <a:r>
              <a:rPr lang="en-US" dirty="0"/>
              <a:t> plant needs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6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out the details of the Wang et al. 2012 assumptions</a:t>
            </a:r>
          </a:p>
          <a:p>
            <a:r>
              <a:rPr lang="en-US" dirty="0"/>
              <a:t>	1.5% N as N2O-N (their own</a:t>
            </a:r>
            <a:r>
              <a:rPr lang="en-US" baseline="0" dirty="0"/>
              <a:t> estimate)</a:t>
            </a:r>
            <a:endParaRPr lang="en-US" dirty="0"/>
          </a:p>
          <a:p>
            <a:r>
              <a:rPr lang="en-US" dirty="0"/>
              <a:t>	SOM at the international level based on GTAP + CENTURY</a:t>
            </a:r>
          </a:p>
          <a:p>
            <a:r>
              <a:rPr lang="en-US" dirty="0"/>
              <a:t>Davis</a:t>
            </a:r>
            <a:r>
              <a:rPr lang="en-US" baseline="0" dirty="0"/>
              <a:t> swings for </a:t>
            </a:r>
            <a:r>
              <a:rPr lang="en-US" baseline="0" dirty="0" err="1"/>
              <a:t>Miscanthus</a:t>
            </a:r>
            <a:r>
              <a:rPr lang="en-US" baseline="0" dirty="0"/>
              <a:t>, corn based on previous land use history, tillage practice, respectively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75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7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 is AFRI-funded!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8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we have no formal affiliation with </a:t>
            </a:r>
            <a:r>
              <a:rPr lang="en-US" dirty="0" err="1"/>
              <a:t>Abengoa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6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 studies, 31 sites, 80 treatments, 298 annual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6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 studies, 31 sites, 80 treatments, 298 annual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6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map excludes</a:t>
            </a:r>
            <a:r>
              <a:rPr lang="en-US" baseline="0" dirty="0"/>
              <a:t> irrigated lands because our analysis did</a:t>
            </a:r>
          </a:p>
          <a:p>
            <a:r>
              <a:rPr lang="en-US" baseline="0" dirty="0"/>
              <a:t>We are able to account for the covariance between land suitability and land use history to a fairly fine degree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8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N response on sandy soils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7799E-E931-44D6-BF13-1357567774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7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0-17 at 5.03.21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" y="5448300"/>
            <a:ext cx="5549900" cy="1333500"/>
          </a:xfrm>
          <a:prstGeom prst="round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pic>
        <p:nvPicPr>
          <p:cNvPr id="7" name="Picture 6" descr="co_state_univ_fr_grn.gi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5715001"/>
            <a:ext cx="2189304" cy="950447"/>
          </a:xfrm>
          <a:prstGeom prst="rect">
            <a:avLst/>
          </a:prstGeom>
        </p:spPr>
      </p:pic>
      <p:pic>
        <p:nvPicPr>
          <p:cNvPr id="8" name="Picture 7" descr="Logo_Final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5867401"/>
            <a:ext cx="1682737" cy="662080"/>
          </a:xfrm>
          <a:prstGeom prst="rect">
            <a:avLst/>
          </a:prstGeom>
        </p:spPr>
      </p:pic>
      <p:pic>
        <p:nvPicPr>
          <p:cNvPr id="10" name="Picture 9" descr="Full_Color_NREL_Logo_3_inches.gi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5628921"/>
            <a:ext cx="1066800" cy="107667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2400"/>
            <a:ext cx="6172200" cy="1219200"/>
          </a:xfrm>
        </p:spPr>
        <p:txBody>
          <a:bodyPr anchor="b" anchorCtr="0">
            <a:normAutofit/>
          </a:bodyPr>
          <a:lstStyle>
            <a:lvl1pPr algn="l">
              <a:defRPr sz="4400"/>
            </a:lvl1pPr>
          </a:lstStyle>
          <a:p>
            <a:r>
              <a:rPr kumimoji="0" lang="en-US" dirty="0"/>
              <a:t>Click to edit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054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1900"/>
            </a:lvl3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pic>
        <p:nvPicPr>
          <p:cNvPr id="7" name="Picture 6" descr="co_state_univ_fr_grn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568" y="152401"/>
            <a:ext cx="1579704" cy="685800"/>
          </a:xfrm>
          <a:prstGeom prst="rect">
            <a:avLst/>
          </a:prstGeom>
        </p:spPr>
      </p:pic>
      <p:pic>
        <p:nvPicPr>
          <p:cNvPr id="8" name="Picture 7" descr="Logo_Fina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870" y="914400"/>
            <a:ext cx="1101730" cy="433480"/>
          </a:xfrm>
          <a:prstGeom prst="rect">
            <a:avLst/>
          </a:prstGeom>
        </p:spPr>
      </p:pic>
      <p:pic>
        <p:nvPicPr>
          <p:cNvPr id="9" name="Picture 8" descr="Full_Color_NREL_Logo_3_inches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9875" y="457200"/>
            <a:ext cx="898725" cy="90704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57200" y="2590800"/>
            <a:ext cx="8229600" cy="40386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1900"/>
            </a:lvl3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364CE46-C95F-4D09-B732-5A6B16998002}" type="datetimeFigureOut">
              <a:rPr lang="en-US" smtClean="0"/>
              <a:pPr/>
              <a:t>10/13/2020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E5DA137-8DDD-4187-BE35-AB23EFBBF70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3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" y="457200"/>
            <a:ext cx="8385048" cy="1828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00FF"/>
                </a:solidFill>
              </a:rPr>
              <a:t>Biofuels on the Landscape:</a:t>
            </a:r>
            <a:br>
              <a:rPr lang="en-US" sz="4400" dirty="0">
                <a:solidFill>
                  <a:srgbClr val="0000FF"/>
                </a:solidFill>
              </a:rPr>
            </a:br>
            <a:r>
              <a:rPr lang="en-US" sz="3200" dirty="0">
                <a:solidFill>
                  <a:srgbClr val="0000FF"/>
                </a:solidFill>
              </a:rPr>
              <a:t>Modeling to balance the environmental footprint of feedstock production on marginal lands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3705664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endParaRPr lang="en-US" dirty="0"/>
          </a:p>
          <a:p>
            <a:pPr lvl="0" algn="ctr">
              <a:defRPr/>
            </a:pPr>
            <a:r>
              <a:rPr lang="en-US" dirty="0">
                <a:solidFill>
                  <a:schemeClr val="bg1"/>
                </a:solidFill>
              </a:rPr>
              <a:t>John Field</a:t>
            </a:r>
            <a:r>
              <a:rPr lang="en-US" baseline="30000" dirty="0">
                <a:solidFill>
                  <a:schemeClr val="bg1"/>
                </a:solidFill>
              </a:rPr>
              <a:t>1,3</a:t>
            </a:r>
            <a:r>
              <a:rPr lang="en-US" dirty="0">
                <a:solidFill>
                  <a:schemeClr val="bg1"/>
                </a:solidFill>
              </a:rPr>
              <a:t>, Thai Dinh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, Ernie Marx</a:t>
            </a:r>
            <a:r>
              <a:rPr lang="en-US" baseline="30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, Jess Tryner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 </a:t>
            </a:r>
          </a:p>
          <a:p>
            <a:pPr lvl="0" algn="ctr">
              <a:defRPr/>
            </a:pPr>
            <a:r>
              <a:rPr lang="en-US" dirty="0">
                <a:solidFill>
                  <a:schemeClr val="bg1"/>
                </a:solidFill>
              </a:rPr>
              <a:t>and Keith Paustian</a:t>
            </a:r>
            <a:r>
              <a:rPr lang="en-US" baseline="30000" dirty="0">
                <a:solidFill>
                  <a:schemeClr val="bg1"/>
                </a:solidFill>
              </a:rPr>
              <a:t>3,4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endParaRPr lang="en-US" sz="1500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Dept. of Mechanical Engineering, Colorado State U</a:t>
            </a:r>
          </a:p>
          <a:p>
            <a:pPr lvl="0" algn="ctr">
              <a:defRPr/>
            </a:pP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School of Industrial &amp; Systems Engineering, U Oklahoma </a:t>
            </a:r>
          </a:p>
          <a:p>
            <a:pPr lvl="0" algn="ctr">
              <a:defRPr/>
            </a:pPr>
            <a:r>
              <a:rPr lang="en-US" baseline="30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Natural Resource Ecology Laboratory, Colorado State U</a:t>
            </a:r>
          </a:p>
          <a:p>
            <a:pPr algn="ctr">
              <a:defRPr/>
            </a:pPr>
            <a:r>
              <a:rPr lang="en-US" baseline="30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Dept. of Soil and Crop Science, Colorado State U</a:t>
            </a:r>
          </a:p>
          <a:p>
            <a:pPr lvl="0" algn="ctr">
              <a:defRPr/>
            </a:pPr>
            <a:endParaRPr lang="en-US" sz="1500" dirty="0">
              <a:solidFill>
                <a:schemeClr val="bg1"/>
              </a:solidFill>
            </a:endParaRPr>
          </a:p>
          <a:p>
            <a:pPr lvl="0">
              <a:defRPr/>
            </a:pPr>
            <a:endParaRPr lang="en-US" sz="9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sz="2800" dirty="0">
                <a:solidFill>
                  <a:schemeClr val="bg1"/>
                </a:solidFill>
              </a:rPr>
              <a:t>ASA-CSSA-SSSA</a:t>
            </a:r>
          </a:p>
          <a:p>
            <a:pPr lvl="0">
              <a:defRPr/>
            </a:pPr>
            <a:r>
              <a:rPr lang="en-US" sz="2800" dirty="0">
                <a:solidFill>
                  <a:schemeClr val="bg1"/>
                </a:solidFill>
              </a:rPr>
              <a:t>Meeting</a:t>
            </a:r>
          </a:p>
          <a:p>
            <a:pPr lvl="0">
              <a:defRPr/>
            </a:pPr>
            <a:r>
              <a:rPr lang="en-US" dirty="0">
                <a:solidFill>
                  <a:schemeClr val="bg1"/>
                </a:solidFill>
              </a:rPr>
              <a:t>04 November 2013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31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213" r="21374" b="14445"/>
          <a:stretch/>
        </p:blipFill>
        <p:spPr>
          <a:xfrm>
            <a:off x="4454150" y="1676400"/>
            <a:ext cx="4689959" cy="518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3214" r="21220" b="14291"/>
          <a:stretch/>
        </p:blipFill>
        <p:spPr>
          <a:xfrm>
            <a:off x="1" y="1676400"/>
            <a:ext cx="4690870" cy="518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drives </a:t>
            </a:r>
            <a:r>
              <a:rPr lang="en-US" b="1" dirty="0"/>
              <a:t>yield</a:t>
            </a:r>
            <a:r>
              <a:rPr lang="en-US" dirty="0"/>
              <a:t>?     Location, management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400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Non-irrigated cropland, no 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64008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45 kg N/ha</a:t>
            </a:r>
          </a:p>
        </p:txBody>
      </p:sp>
    </p:spTree>
    <p:extLst>
      <p:ext uri="{BB962C8B-B14F-4D97-AF65-F5344CB8AC3E}">
        <p14:creationId xmlns:p14="http://schemas.microsoft.com/office/powerpoint/2010/main" val="75403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3213" r="21337" b="14445"/>
          <a:stretch/>
        </p:blipFill>
        <p:spPr>
          <a:xfrm>
            <a:off x="4454040" y="1676400"/>
            <a:ext cx="4689959" cy="518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3214" r="21337" b="14291"/>
          <a:stretch/>
        </p:blipFill>
        <p:spPr>
          <a:xfrm>
            <a:off x="-4701" y="1676400"/>
            <a:ext cx="4681258" cy="518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drives </a:t>
            </a:r>
            <a:r>
              <a:rPr lang="en-US" b="1" dirty="0"/>
              <a:t>GHGs</a:t>
            </a:r>
            <a:r>
              <a:rPr lang="en-US" dirty="0"/>
              <a:t>?    Location, management...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400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Non-irrigated cropland, no 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64008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45 kg N/ha</a:t>
            </a:r>
          </a:p>
        </p:txBody>
      </p:sp>
    </p:spTree>
    <p:extLst>
      <p:ext uri="{BB962C8B-B14F-4D97-AF65-F5344CB8AC3E}">
        <p14:creationId xmlns:p14="http://schemas.microsoft.com/office/powerpoint/2010/main" val="1778932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0" t="3367" r="21456" b="14292"/>
          <a:stretch/>
        </p:blipFill>
        <p:spPr>
          <a:xfrm>
            <a:off x="4495800" y="1701359"/>
            <a:ext cx="4648200" cy="51566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3213" r="21337" b="14445"/>
          <a:stretch/>
        </p:blipFill>
        <p:spPr>
          <a:xfrm>
            <a:off x="0" y="1676400"/>
            <a:ext cx="4689959" cy="518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drives </a:t>
            </a:r>
            <a:r>
              <a:rPr lang="en-US" b="1" dirty="0"/>
              <a:t>GHGs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... and land use history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2923" y="64124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NI cropland, 45 kg N/ha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3327" y="6400800"/>
            <a:ext cx="271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NI rangeland, 45 kg N/ha</a:t>
            </a:r>
          </a:p>
        </p:txBody>
      </p:sp>
    </p:spTree>
    <p:extLst>
      <p:ext uri="{BB962C8B-B14F-4D97-AF65-F5344CB8AC3E}">
        <p14:creationId xmlns:p14="http://schemas.microsoft.com/office/powerpoint/2010/main" val="342350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 rot="18658154">
            <a:off x="7075934" y="4499832"/>
            <a:ext cx="1155196" cy="296736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other tools for policy-relevant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57819" y="3559314"/>
            <a:ext cx="1646605" cy="707886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n>
                  <a:solidFill>
                    <a:schemeClr val="tx1"/>
                  </a:solidFill>
                </a:ln>
              </a:rPr>
              <a:t>$/Mg CO2eq</a:t>
            </a:r>
          </a:p>
          <a:p>
            <a:pPr algn="ctr"/>
            <a:r>
              <a:rPr lang="en-US" sz="2000" b="1" dirty="0">
                <a:ln>
                  <a:solidFill>
                    <a:schemeClr val="tx1"/>
                  </a:solidFill>
                </a:ln>
              </a:rPr>
              <a:t>mitigation</a:t>
            </a:r>
          </a:p>
        </p:txBody>
      </p:sp>
      <p:sp>
        <p:nvSpPr>
          <p:cNvPr id="19" name="Right Arrow 18"/>
          <p:cNvSpPr/>
          <p:nvPr/>
        </p:nvSpPr>
        <p:spPr>
          <a:xfrm rot="2730966">
            <a:off x="7117157" y="3069791"/>
            <a:ext cx="1045910" cy="310806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82460" y="5007114"/>
            <a:ext cx="1518540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accent6">
                <a:lumMod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</a:rPr>
              <a:t>Mg CO2eq/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</a:rPr>
              <a:t>Mg biomass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9400" y="2187714"/>
            <a:ext cx="109517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</a:rPr>
              <a:t>$/Mg </a:t>
            </a:r>
          </a:p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</a:rPr>
              <a:t>biomass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6019800" y="2438400"/>
            <a:ext cx="685800" cy="304800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udget 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52" b="79946"/>
          <a:stretch/>
        </p:blipFill>
        <p:spPr>
          <a:xfrm>
            <a:off x="2997868" y="1905001"/>
            <a:ext cx="3098132" cy="969598"/>
          </a:xfrm>
          <a:prstGeom prst="rect">
            <a:avLst/>
          </a:prstGeom>
          <a:ln>
            <a:solidFill>
              <a:schemeClr val="accent6">
                <a:lumMod val="25000"/>
              </a:schemeClr>
            </a:solidFill>
          </a:ln>
        </p:spPr>
      </p:pic>
      <p:pic>
        <p:nvPicPr>
          <p:cNvPr id="8" name="Picture 7" descr="Screen Shot 2013-11-03 at 4.37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029200"/>
            <a:ext cx="2827108" cy="117040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accent6">
                <a:lumMod val="25000"/>
              </a:schemeClr>
            </a:solidFill>
          </a:ln>
        </p:spPr>
      </p:pic>
      <p:sp>
        <p:nvSpPr>
          <p:cNvPr id="17" name="Right Arrow 16"/>
          <p:cNvSpPr/>
          <p:nvPr/>
        </p:nvSpPr>
        <p:spPr>
          <a:xfrm rot="16200000">
            <a:off x="4991100" y="2933701"/>
            <a:ext cx="838200" cy="304800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48000" y="5029200"/>
            <a:ext cx="2819400" cy="1143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4991100" y="4686300"/>
            <a:ext cx="838200" cy="304800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3-11-03 at 4.28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46" y="3429000"/>
            <a:ext cx="2547354" cy="1120113"/>
          </a:xfrm>
          <a:prstGeom prst="rect">
            <a:avLst/>
          </a:prstGeom>
          <a:ln>
            <a:solidFill>
              <a:schemeClr val="accent6">
                <a:lumMod val="25000"/>
              </a:schemeClr>
            </a:solidFill>
          </a:ln>
        </p:spPr>
      </p:pic>
      <p:sp>
        <p:nvSpPr>
          <p:cNvPr id="13" name="Right Arrow 12"/>
          <p:cNvSpPr/>
          <p:nvPr/>
        </p:nvSpPr>
        <p:spPr>
          <a:xfrm rot="19543887">
            <a:off x="2258899" y="2675749"/>
            <a:ext cx="937018" cy="304800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39501">
            <a:off x="2267464" y="5197434"/>
            <a:ext cx="958826" cy="304800"/>
          </a:xfrm>
          <a:prstGeom prst="rightArrow">
            <a:avLst/>
          </a:prstGeom>
          <a:solidFill>
            <a:schemeClr val="accent6">
              <a:lumMod val="25000"/>
              <a:alpha val="4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438400" y="3886200"/>
            <a:ext cx="838200" cy="304800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2" t="8696" r="38290" b="25663"/>
          <a:stretch/>
        </p:blipFill>
        <p:spPr>
          <a:xfrm>
            <a:off x="228600" y="2362200"/>
            <a:ext cx="2286000" cy="3485421"/>
          </a:xfrm>
          <a:prstGeom prst="rect">
            <a:avLst/>
          </a:prstGeom>
          <a:ln>
            <a:solidFill>
              <a:schemeClr val="accent6">
                <a:lumMod val="25000"/>
              </a:schemeClr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5638800" y="5334000"/>
            <a:ext cx="914400" cy="304800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4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9" grpId="0" animBg="1"/>
      <p:bldP spid="10" grpId="0" animBg="1"/>
      <p:bldP spid="9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landscape, </a:t>
            </a:r>
            <a:br>
              <a:rPr lang="en-US" dirty="0"/>
            </a:br>
            <a:r>
              <a:rPr lang="en-US" dirty="0"/>
              <a:t>cost + SCC x </a:t>
            </a:r>
            <a:r>
              <a:rPr lang="en-US" dirty="0" err="1"/>
              <a:t>netGHGs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1" t="3660" r="21654" b="14724"/>
          <a:stretch/>
        </p:blipFill>
        <p:spPr>
          <a:xfrm>
            <a:off x="-76200" y="1524000"/>
            <a:ext cx="4306734" cy="4948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 t="2085" r="13748" b="9193"/>
          <a:stretch/>
        </p:blipFill>
        <p:spPr>
          <a:xfrm>
            <a:off x="4343400" y="1447800"/>
            <a:ext cx="48568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conclusions &amp; ongoing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 GHG emissions show </a:t>
            </a:r>
            <a:r>
              <a:rPr lang="en-US" b="1" dirty="0"/>
              <a:t>wide variation over small spatial scales </a:t>
            </a:r>
            <a:r>
              <a:rPr lang="en-US" dirty="0"/>
              <a:t>due to environmental &amp; management variables</a:t>
            </a:r>
          </a:p>
          <a:p>
            <a:r>
              <a:rPr lang="en-US" dirty="0"/>
              <a:t>Optimal management varies by</a:t>
            </a:r>
          </a:p>
          <a:p>
            <a:pPr lvl="1"/>
            <a:r>
              <a:rPr lang="en-US" dirty="0"/>
              <a:t>Soil type, land use history</a:t>
            </a:r>
          </a:p>
          <a:p>
            <a:pPr lvl="1"/>
            <a:r>
              <a:rPr lang="en-US" dirty="0"/>
              <a:t>Objective function (cost &amp; GHGs often opposed)</a:t>
            </a:r>
          </a:p>
          <a:p>
            <a:r>
              <a:rPr lang="en-US" dirty="0"/>
              <a:t>Productivity gradients &gt;&gt; transport gradient </a:t>
            </a:r>
            <a:r>
              <a:rPr lang="en-US" b="1" dirty="0"/>
              <a:t>at this scale </a:t>
            </a:r>
          </a:p>
          <a:p>
            <a:r>
              <a:rPr lang="en-US" b="1" u="sng" dirty="0"/>
              <a:t>Ongoing work:</a:t>
            </a:r>
          </a:p>
          <a:p>
            <a:pPr lvl="1"/>
            <a:r>
              <a:rPr lang="en-US" dirty="0"/>
              <a:t>GREET integration (</a:t>
            </a:r>
            <a:r>
              <a:rPr lang="en-US" dirty="0" err="1"/>
              <a:t>inlc</a:t>
            </a:r>
            <a:r>
              <a:rPr lang="en-US" dirty="0"/>
              <a:t>. </a:t>
            </a:r>
            <a:r>
              <a:rPr lang="en-US" dirty="0" err="1"/>
              <a:t>iLUC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Heurtistic</a:t>
            </a:r>
            <a:r>
              <a:rPr lang="en-US" dirty="0"/>
              <a:t> branch &amp; bound algorithm</a:t>
            </a:r>
          </a:p>
          <a:p>
            <a:pPr lvl="1"/>
            <a:r>
              <a:rPr lang="en-US" dirty="0"/>
              <a:t>Exploring GHG mitigation costs for different policy scenarios (e.g., only CRP conversion)</a:t>
            </a:r>
          </a:p>
        </p:txBody>
      </p:sp>
    </p:spTree>
    <p:extLst>
      <p:ext uri="{BB962C8B-B14F-4D97-AF65-F5344CB8AC3E}">
        <p14:creationId xmlns:p14="http://schemas.microsoft.com/office/powerpoint/2010/main" val="383423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0"/>
            <a:ext cx="71628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USDA-NIFA grant number 2011-67009-30083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MASBioenergy</a:t>
            </a:r>
            <a:r>
              <a:rPr lang="en-US" sz="2000" dirty="0"/>
              <a:t> NSF-IGERT program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Colorado Center for Biofuels and </a:t>
            </a:r>
            <a:r>
              <a:rPr lang="en-US" sz="2000" dirty="0" err="1"/>
              <a:t>Biorefining</a:t>
            </a:r>
            <a:r>
              <a:rPr lang="en-US" sz="2000" dirty="0"/>
              <a:t> (C2B2)</a:t>
            </a:r>
          </a:p>
          <a:p>
            <a:pPr lvl="1"/>
            <a:r>
              <a:rPr lang="en-US" sz="2000" dirty="0"/>
              <a:t>C2B2-Chevron graduate fellowship</a:t>
            </a:r>
          </a:p>
          <a:p>
            <a:pPr marL="393192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Natural Resource Ecology Laboratory (NREL)</a:t>
            </a:r>
          </a:p>
          <a:p>
            <a:pPr lvl="1"/>
            <a:r>
              <a:rPr lang="en-US" sz="2000" dirty="0"/>
              <a:t>Cindy </a:t>
            </a:r>
            <a:r>
              <a:rPr lang="en-US" sz="2000" dirty="0" err="1"/>
              <a:t>Keough</a:t>
            </a:r>
            <a:r>
              <a:rPr lang="en-US" sz="2000" dirty="0"/>
              <a:t> &amp; Kendrick Killian- DayCent support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128034"/>
            <a:ext cx="1295400" cy="529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911172" cy="62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Logo_Final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309720"/>
            <a:ext cx="1295400" cy="509680"/>
          </a:xfrm>
          <a:prstGeom prst="rect">
            <a:avLst/>
          </a:prstGeom>
        </p:spPr>
      </p:pic>
      <p:pic>
        <p:nvPicPr>
          <p:cNvPr id="8" name="Picture 7" descr="Full_Color_NREL_Logo_3_inches.gi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02" y="4025900"/>
            <a:ext cx="1220598" cy="12319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638800"/>
            <a:ext cx="9144000" cy="1219200"/>
          </a:xfrm>
          <a:prstGeom prst="rect">
            <a:avLst/>
          </a:prstGeom>
        </p:spPr>
        <p:txBody>
          <a:bodyPr vert="horz" lIns="0" rIns="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 you!!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3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simulation results- pivot table</a:t>
            </a:r>
          </a:p>
        </p:txBody>
      </p:sp>
      <p:pic>
        <p:nvPicPr>
          <p:cNvPr id="6" name="Picture 5" descr="Screen Shot 2013-11-03 at 5.4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371600"/>
            <a:ext cx="8216900" cy="551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797377" y="14620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4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estimates- cultivation and transport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1"/>
            <a:ext cx="4923693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566" y="2895600"/>
            <a:ext cx="544342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emissions in the biofuel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Ecosystem emissions are significant in magnitude…</a:t>
            </a:r>
          </a:p>
          <a:p>
            <a:endParaRPr lang="en-US" sz="1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… and highly variable!</a:t>
            </a:r>
          </a:p>
          <a:p>
            <a:pPr lvl="1"/>
            <a:r>
              <a:rPr lang="en-US" dirty="0"/>
              <a:t>Spatially- </a:t>
            </a:r>
            <a:r>
              <a:rPr lang="en-US" sz="1800" dirty="0"/>
              <a:t>Zhang X </a:t>
            </a:r>
            <a:r>
              <a:rPr lang="en-US" sz="1800" i="1" dirty="0"/>
              <a:t>et al.</a:t>
            </a:r>
            <a:r>
              <a:rPr lang="en-US" sz="1800" dirty="0"/>
              <a:t> (2010) </a:t>
            </a:r>
            <a:r>
              <a:rPr lang="en-US" sz="1800" i="1" dirty="0"/>
              <a:t>GCB Bioenergy</a:t>
            </a:r>
            <a:r>
              <a:rPr lang="en-US" sz="1800" dirty="0"/>
              <a:t> </a:t>
            </a:r>
          </a:p>
          <a:p>
            <a:pPr lvl="1"/>
            <a:r>
              <a:rPr lang="en-US" dirty="0"/>
              <a:t>By ‘management’-  </a:t>
            </a:r>
            <a:r>
              <a:rPr lang="en-US" sz="1800" dirty="0"/>
              <a:t>Davis SC </a:t>
            </a:r>
            <a:r>
              <a:rPr lang="en-US" sz="1800" i="1" dirty="0"/>
              <a:t>et al.</a:t>
            </a:r>
            <a:r>
              <a:rPr lang="en-US" sz="1800" dirty="0"/>
              <a:t> (2013) </a:t>
            </a:r>
            <a:r>
              <a:rPr lang="en-US" sz="1800" i="1" dirty="0"/>
              <a:t>GCB Bioenergy</a:t>
            </a:r>
            <a:r>
              <a:rPr lang="en-US" sz="1800" dirty="0"/>
              <a:t>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79"/>
          <a:stretch/>
        </p:blipFill>
        <p:spPr>
          <a:xfrm>
            <a:off x="1065047" y="1945341"/>
            <a:ext cx="6935953" cy="33886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086600" y="4209871"/>
            <a:ext cx="190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Adapted from Wang M </a:t>
            </a:r>
            <a:r>
              <a:rPr lang="en-US" i="1" dirty="0"/>
              <a:t>et al.</a:t>
            </a:r>
            <a:r>
              <a:rPr lang="en-US" dirty="0"/>
              <a:t> (2012) </a:t>
            </a:r>
            <a:r>
              <a:rPr lang="en-US" i="1" dirty="0" err="1"/>
              <a:t>Envi</a:t>
            </a:r>
            <a:r>
              <a:rPr lang="en-US" i="1" dirty="0"/>
              <a:t>. Research Letters</a:t>
            </a:r>
          </a:p>
        </p:txBody>
      </p:sp>
    </p:spTree>
    <p:extLst>
      <p:ext uri="{BB962C8B-B14F-4D97-AF65-F5344CB8AC3E}">
        <p14:creationId xmlns:p14="http://schemas.microsoft.com/office/powerpoint/2010/main" val="5346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cellulosic crop cultivation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1752600"/>
            <a:ext cx="3581400" cy="44196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5029200"/>
          </a:xfrm>
        </p:spPr>
        <p:txBody>
          <a:bodyPr/>
          <a:lstStyle/>
          <a:p>
            <a:r>
              <a:rPr lang="en-US" dirty="0"/>
              <a:t>Basic strategies for </a:t>
            </a:r>
            <a:r>
              <a:rPr lang="en-US" b="1" i="1" dirty="0"/>
              <a:t>landscape design</a:t>
            </a:r>
            <a:r>
              <a:rPr lang="en-US" dirty="0"/>
              <a:t> and </a:t>
            </a:r>
            <a:r>
              <a:rPr lang="en-US" b="1" i="1" dirty="0"/>
              <a:t>management practices </a:t>
            </a:r>
            <a:r>
              <a:rPr lang="en-US" dirty="0"/>
              <a:t>poorly understood:</a:t>
            </a:r>
          </a:p>
          <a:p>
            <a:pPr lvl="1"/>
            <a:r>
              <a:rPr lang="en-US" dirty="0"/>
              <a:t>Intensification vs. extensification?</a:t>
            </a:r>
          </a:p>
          <a:p>
            <a:pPr lvl="1"/>
            <a:r>
              <a:rPr lang="en-US" dirty="0"/>
              <a:t>Land sharing vs. land sparing?</a:t>
            </a:r>
          </a:p>
          <a:p>
            <a:r>
              <a:rPr lang="en-US" dirty="0"/>
              <a:t>Implications for GHG </a:t>
            </a:r>
            <a:r>
              <a:rPr lang="en-US" b="1" i="1" dirty="0"/>
              <a:t>intensity</a:t>
            </a:r>
            <a:r>
              <a:rPr lang="en-US" dirty="0"/>
              <a:t> difficult to generalize</a:t>
            </a:r>
          </a:p>
          <a:p>
            <a:pPr lvl="1"/>
            <a:r>
              <a:rPr lang="en-US" dirty="0"/>
              <a:t>Intensification based on increasing N fertilizer rates:</a:t>
            </a:r>
          </a:p>
          <a:p>
            <a:pPr lvl="1"/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483677"/>
              </p:ext>
            </p:extLst>
          </p:nvPr>
        </p:nvGraphicFramePr>
        <p:xfrm>
          <a:off x="1154705" y="5410200"/>
          <a:ext cx="364589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Equation" r:id="rId5" imgW="1460500" imgH="457200" progId="Equation.3">
                  <p:embed/>
                </p:oleObj>
              </mc:Choice>
              <mc:Fallback>
                <p:oleObj name="Equation" r:id="rId5" imgW="1460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4705" y="5410200"/>
                        <a:ext cx="3645895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43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Process-based </a:t>
            </a:r>
            <a:br>
              <a:rPr lang="en-US" dirty="0"/>
            </a:br>
            <a:r>
              <a:rPr lang="en-US" dirty="0"/>
              <a:t>DSS tool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develop a web-based, high-resolution spatially-explicit decision support system for bioenergy feedstock GHG assessment</a:t>
            </a:r>
          </a:p>
          <a:p>
            <a:pPr lvl="1"/>
            <a:r>
              <a:rPr lang="en-US" dirty="0"/>
              <a:t>Individual farm</a:t>
            </a:r>
          </a:p>
          <a:p>
            <a:pPr lvl="1"/>
            <a:r>
              <a:rPr lang="en-US" dirty="0"/>
              <a:t>Regional/biorefinery</a:t>
            </a:r>
          </a:p>
          <a:p>
            <a:r>
              <a:rPr lang="en-US" dirty="0"/>
              <a:t>DayCent model</a:t>
            </a:r>
          </a:p>
          <a:p>
            <a:pPr lvl="1"/>
            <a:r>
              <a:rPr lang="en-US" dirty="0"/>
              <a:t>Yields, soil C, N2O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57200" y="4343400"/>
            <a:ext cx="3429000" cy="2286000"/>
          </a:xfrm>
        </p:spPr>
        <p:txBody>
          <a:bodyPr/>
          <a:lstStyle/>
          <a:p>
            <a:r>
              <a:rPr lang="en-US" dirty="0"/>
              <a:t>Builds on experience with:</a:t>
            </a:r>
          </a:p>
          <a:p>
            <a:pPr lvl="1"/>
            <a:r>
              <a:rPr lang="en-US" dirty="0"/>
              <a:t>COMET web-based </a:t>
            </a:r>
            <a:r>
              <a:rPr lang="en-US" dirty="0" err="1"/>
              <a:t>ag</a:t>
            </a:r>
            <a:r>
              <a:rPr lang="en-US" dirty="0"/>
              <a:t> GHG tools</a:t>
            </a:r>
          </a:p>
          <a:p>
            <a:pPr lvl="1"/>
            <a:r>
              <a:rPr lang="en-US" dirty="0"/>
              <a:t>EPA GHG inventory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01440" y="2590800"/>
            <a:ext cx="5013960" cy="382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092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study- </a:t>
            </a:r>
            <a:br>
              <a:rPr lang="en-US" dirty="0"/>
            </a:br>
            <a:r>
              <a:rPr lang="en-US" dirty="0"/>
              <a:t>Hugoton KS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600" y="1524000"/>
            <a:ext cx="3352800" cy="3540486"/>
          </a:xfrm>
          <a:prstGeom prst="rect">
            <a:avLst/>
          </a:prstGeom>
        </p:spPr>
      </p:pic>
      <p:pic>
        <p:nvPicPr>
          <p:cNvPr id="3" name="Picture 2" descr="hugoton-2_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4"/>
          <a:stretch/>
        </p:blipFill>
        <p:spPr>
          <a:xfrm>
            <a:off x="762001" y="3962400"/>
            <a:ext cx="4267200" cy="26670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172200" cy="2362200"/>
          </a:xfrm>
        </p:spPr>
        <p:txBody>
          <a:bodyPr/>
          <a:lstStyle/>
          <a:p>
            <a:r>
              <a:rPr lang="en-US" dirty="0"/>
              <a:t>25 MGY cellulosic ethanol plant </a:t>
            </a:r>
          </a:p>
          <a:p>
            <a:pPr marL="0" indent="0">
              <a:buNone/>
            </a:pPr>
            <a:r>
              <a:rPr lang="en-US" dirty="0"/>
              <a:t>    (</a:t>
            </a:r>
            <a:r>
              <a:rPr lang="en-US" dirty="0" err="1"/>
              <a:t>Abengoa</a:t>
            </a:r>
            <a:r>
              <a:rPr lang="en-US" dirty="0"/>
              <a:t>) </a:t>
            </a:r>
          </a:p>
          <a:p>
            <a:r>
              <a:rPr lang="en-US" dirty="0"/>
              <a:t>BCAP program site (switchgrass)</a:t>
            </a:r>
          </a:p>
          <a:p>
            <a:r>
              <a:rPr lang="en-US" dirty="0"/>
              <a:t>Heterogeneous land use</a:t>
            </a:r>
          </a:p>
          <a:p>
            <a:r>
              <a:rPr lang="en-US" dirty="0"/>
              <a:t>7-county area modeled @ 4 N rates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185" t="10114" r="23424" b="9581"/>
          <a:stretch/>
        </p:blipFill>
        <p:spPr>
          <a:xfrm>
            <a:off x="5419214" y="3908012"/>
            <a:ext cx="3604688" cy="2797588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1295400" y="4431821"/>
            <a:ext cx="3429000" cy="1905000"/>
          </a:xfrm>
          <a:prstGeom prst="wedgeEllipseCallout">
            <a:avLst>
              <a:gd name="adj1" fmla="val 118123"/>
              <a:gd name="adj2" fmla="val -118349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762000"/>
            <a:ext cx="4704343" cy="4107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DayCent calibration data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5105400"/>
            <a:ext cx="3657600" cy="1600200"/>
          </a:xfrm>
        </p:spPr>
        <p:txBody>
          <a:bodyPr/>
          <a:lstStyle/>
          <a:p>
            <a:r>
              <a:rPr lang="en-US" dirty="0"/>
              <a:t>Wide range soils, climates, agricultural suitability ratings covered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2717800"/>
            <a:ext cx="5334000" cy="42164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5000" y="1371600"/>
            <a:ext cx="3200400" cy="1143000"/>
          </a:xfrm>
        </p:spPr>
        <p:txBody>
          <a:bodyPr/>
          <a:lstStyle/>
          <a:p>
            <a:r>
              <a:rPr lang="en-US" dirty="0"/>
              <a:t>31 sites</a:t>
            </a:r>
          </a:p>
          <a:p>
            <a:r>
              <a:rPr lang="en-US" dirty="0"/>
              <a:t>80 treatments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1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DayCent calibration data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Screen Shot 2013-11-03 at 4.16.4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8"/>
          <a:stretch/>
        </p:blipFill>
        <p:spPr>
          <a:xfrm>
            <a:off x="1295400" y="663770"/>
            <a:ext cx="6832098" cy="61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010400" cy="563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 overall fit, no bias with N fertilizer rate,     soil texture (sand content), or land capability class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1752600"/>
            <a:ext cx="5387263" cy="4267200"/>
          </a:xfrm>
          <a:prstGeom prst="rect">
            <a:avLst/>
          </a:prstGeom>
        </p:spPr>
      </p:pic>
      <p:pic>
        <p:nvPicPr>
          <p:cNvPr id="8" name="Picture 7" descr="error-v-Nrat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t="5180" r="7838" b="2749"/>
          <a:stretch/>
        </p:blipFill>
        <p:spPr>
          <a:xfrm>
            <a:off x="3886200" y="2666759"/>
            <a:ext cx="5257800" cy="419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5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study- </a:t>
            </a:r>
            <a:br>
              <a:rPr lang="en-US" dirty="0"/>
            </a:br>
            <a:r>
              <a:rPr lang="en-US" dirty="0"/>
              <a:t>Spatial data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Nationwide intersect of GIS coverages representing environmental, management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57200" y="2438400"/>
            <a:ext cx="3657600" cy="41910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Data sources, scale, years covered:</a:t>
            </a:r>
          </a:p>
          <a:p>
            <a:r>
              <a:rPr lang="en-US" dirty="0"/>
              <a:t>Weather- NARR</a:t>
            </a:r>
          </a:p>
          <a:p>
            <a:pPr lvl="1"/>
            <a:r>
              <a:rPr lang="en-US" dirty="0"/>
              <a:t>32 km, 1979-2009</a:t>
            </a:r>
          </a:p>
          <a:p>
            <a:r>
              <a:rPr lang="en-US" dirty="0"/>
              <a:t>Soil type- SSURGO</a:t>
            </a:r>
          </a:p>
          <a:p>
            <a:pPr lvl="1"/>
            <a:r>
              <a:rPr lang="en-US" dirty="0"/>
              <a:t>~10 m, NA</a:t>
            </a:r>
          </a:p>
          <a:p>
            <a:r>
              <a:rPr lang="en-US" dirty="0"/>
              <a:t>Land use- NLDC</a:t>
            </a:r>
          </a:p>
          <a:p>
            <a:pPr lvl="1"/>
            <a:r>
              <a:rPr lang="en-US" dirty="0"/>
              <a:t>30 m, 2006</a:t>
            </a:r>
          </a:p>
          <a:p>
            <a:r>
              <a:rPr lang="en-US" dirty="0"/>
              <a:t>Irrigation- </a:t>
            </a:r>
            <a:r>
              <a:rPr lang="en-US" dirty="0" err="1"/>
              <a:t>MIrAD</a:t>
            </a:r>
            <a:r>
              <a:rPr lang="en-US" dirty="0"/>
              <a:t>-US</a:t>
            </a:r>
          </a:p>
          <a:p>
            <a:pPr lvl="1"/>
            <a:r>
              <a:rPr lang="en-US" dirty="0"/>
              <a:t>250 m, 2007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200" y="2351019"/>
            <a:ext cx="4724401" cy="43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8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7190</TotalTime>
  <Words>789</Words>
  <Application>Microsoft Office PowerPoint</Application>
  <PresentationFormat>On-screen Show (4:3)</PresentationFormat>
  <Paragraphs>145</Paragraphs>
  <Slides>18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Constantia</vt:lpstr>
      <vt:lpstr>Wingdings 2</vt:lpstr>
      <vt:lpstr>Flow</vt:lpstr>
      <vt:lpstr>Equation</vt:lpstr>
      <vt:lpstr>Biofuels on the Landscape: Modeling to balance the environmental footprint of feedstock production on marginal lands</vt:lpstr>
      <vt:lpstr>Ecosystem emissions in the biofuel lifecycle</vt:lpstr>
      <vt:lpstr>Strategies for cellulosic crop cultivation</vt:lpstr>
      <vt:lpstr>Process-based  DSS tool development</vt:lpstr>
      <vt:lpstr>Case study-  Hugoton KS</vt:lpstr>
      <vt:lpstr>DayCent calibration data </vt:lpstr>
      <vt:lpstr>DayCent calibration data </vt:lpstr>
      <vt:lpstr>Model validation results </vt:lpstr>
      <vt:lpstr>Case study-  Spatial data inputs</vt:lpstr>
      <vt:lpstr>So what drives yield?     Location, management</vt:lpstr>
      <vt:lpstr>So what drives GHGs?    Location, management...</vt:lpstr>
      <vt:lpstr>So what drives GHGs? ... and land use history</vt:lpstr>
      <vt:lpstr>Integrating other tools for policy-relevant results</vt:lpstr>
      <vt:lpstr>Optimal landscape,  cost + SCC x netGHGs</vt:lpstr>
      <vt:lpstr>Preliminary conclusions &amp; ongoing work</vt:lpstr>
      <vt:lpstr>Acknowledgements</vt:lpstr>
      <vt:lpstr>Landscape simulation results- pivot table</vt:lpstr>
      <vt:lpstr>Cost estimates- cultivation and transport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 D410</dc:creator>
  <cp:lastModifiedBy>J Mar</cp:lastModifiedBy>
  <cp:revision>607</cp:revision>
  <dcterms:created xsi:type="dcterms:W3CDTF">2010-05-06T03:38:50Z</dcterms:created>
  <dcterms:modified xsi:type="dcterms:W3CDTF">2020-10-14T01:58:38Z</dcterms:modified>
</cp:coreProperties>
</file>